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Barlow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7.xml"/><Relationship Id="rId33" Type="http://schemas.openxmlformats.org/officeDocument/2006/relationships/font" Target="fonts/Barlow-italic.fntdata"/><Relationship Id="rId10" Type="http://schemas.openxmlformats.org/officeDocument/2006/relationships/slide" Target="slides/slide6.xml"/><Relationship Id="rId32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Barlow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0.xml"/><Relationship Id="rId11" Type="http://schemas.openxmlformats.org/officeDocument/2006/relationships/image" Target="../media/image8.png"/><Relationship Id="rId22" Type="http://schemas.openxmlformats.org/officeDocument/2006/relationships/slide" Target="/ppt/slides/slide17.xml"/><Relationship Id="rId10" Type="http://schemas.openxmlformats.org/officeDocument/2006/relationships/image" Target="../media/image5.png"/><Relationship Id="rId21" Type="http://schemas.openxmlformats.org/officeDocument/2006/relationships/slide" Target="/ppt/slides/slide15.xml"/><Relationship Id="rId13" Type="http://schemas.openxmlformats.org/officeDocument/2006/relationships/slide" Target="/ppt/slides/slide13.xml"/><Relationship Id="rId12" Type="http://schemas.openxmlformats.org/officeDocument/2006/relationships/slide" Target="/ppt/slides/slide12.xml"/><Relationship Id="rId23" Type="http://schemas.openxmlformats.org/officeDocument/2006/relationships/slide" Target="/ppt/slides/slide1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9" Type="http://schemas.openxmlformats.org/officeDocument/2006/relationships/slide" Target="/ppt/slides/slide17.xml"/><Relationship Id="rId15" Type="http://schemas.openxmlformats.org/officeDocument/2006/relationships/slide" Target="/ppt/slides/slide2.xml"/><Relationship Id="rId14" Type="http://schemas.openxmlformats.org/officeDocument/2006/relationships/image" Target="../media/image2.png"/><Relationship Id="rId17" Type="http://schemas.openxmlformats.org/officeDocument/2006/relationships/slide" Target="/ppt/slides/slide3.xml"/><Relationship Id="rId16" Type="http://schemas.openxmlformats.org/officeDocument/2006/relationships/slide" Target="/ppt/slides/slide2.xml"/><Relationship Id="rId5" Type="http://schemas.openxmlformats.org/officeDocument/2006/relationships/slide" Target="/ppt/slides/slide6.xml"/><Relationship Id="rId19" Type="http://schemas.openxmlformats.org/officeDocument/2006/relationships/slide" Target="/ppt/slides/slide8.xml"/><Relationship Id="rId6" Type="http://schemas.openxmlformats.org/officeDocument/2006/relationships/slide" Target="/ppt/slides/slide8.xml"/><Relationship Id="rId18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5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slide" Target="/ppt/slides/slide1.xml"/><Relationship Id="rId9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slide" Target="/ppt/slides/slide1.xml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slide" Target="/ppt/slides/slide1.xml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87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>
            <a:hlinkClick action="ppaction://hlinksldjump" r:id="rId4"/>
          </p:cNvPr>
          <p:cNvSpPr/>
          <p:nvPr/>
        </p:nvSpPr>
        <p:spPr>
          <a:xfrm>
            <a:off x="3352800" y="415951"/>
            <a:ext cx="620110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>
            <a:hlinkClick action="ppaction://hlinksldjump" r:id="rId5"/>
          </p:cNvPr>
          <p:cNvSpPr/>
          <p:nvPr/>
        </p:nvSpPr>
        <p:spPr>
          <a:xfrm>
            <a:off x="3200909" y="3730051"/>
            <a:ext cx="630621" cy="76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>
            <a:hlinkClick action="ppaction://hlinksldjump" r:id="rId6"/>
          </p:cNvPr>
          <p:cNvSpPr/>
          <p:nvPr/>
        </p:nvSpPr>
        <p:spPr>
          <a:xfrm>
            <a:off x="3668110" y="5616398"/>
            <a:ext cx="693683" cy="825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6390290" y="1800251"/>
            <a:ext cx="630620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>
            <a:hlinkClick action="ppaction://hlinksldjump" r:id="rId7"/>
          </p:cNvPr>
          <p:cNvSpPr/>
          <p:nvPr/>
        </p:nvSpPr>
        <p:spPr>
          <a:xfrm>
            <a:off x="4614084" y="2533780"/>
            <a:ext cx="620110" cy="84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>
            <a:hlinkClick action="ppaction://hlinksldjump" r:id="rId8"/>
          </p:cNvPr>
          <p:cNvSpPr/>
          <p:nvPr/>
        </p:nvSpPr>
        <p:spPr>
          <a:xfrm>
            <a:off x="8891752" y="1185411"/>
            <a:ext cx="609600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>
            <a:hlinkClick action="ppaction://hlinksldjump" r:id="rId9"/>
          </p:cNvPr>
          <p:cNvSpPr/>
          <p:nvPr/>
        </p:nvSpPr>
        <p:spPr>
          <a:xfrm>
            <a:off x="10152993" y="2822054"/>
            <a:ext cx="578069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970671" y="3856838"/>
            <a:ext cx="77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795590" y="1309751"/>
            <a:ext cx="163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2911286" y="4441253"/>
            <a:ext cx="135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 HEIGHT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3988941" y="6199539"/>
            <a:ext cx="113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4705370" y="3572155"/>
            <a:ext cx="12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PREFERRED FOOT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6096000" y="2560453"/>
            <a:ext cx="155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6390290" y="4857745"/>
            <a:ext cx="15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FACETED SCATTERPLOT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8727194" y="2531703"/>
            <a:ext cx="1516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SCATTERPLOT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8768395" y="5679898"/>
            <a:ext cx="146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WORDCLOUD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785295" y="3895320"/>
            <a:ext cx="143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643533" y="307401"/>
            <a:ext cx="1433014" cy="375618"/>
          </a:xfrm>
          <a:prstGeom prst="roundRect">
            <a:avLst>
              <a:gd fmla="val 16667" name="adj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b="1" lang="en-U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- 2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7385" y="3091542"/>
            <a:ext cx="1018752" cy="84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46226" y="623110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96346" y="3742929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46225" y="5480241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36144" y="2908419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56221" y="1865556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30050" y="4133212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31726" y="1850804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19953" y="4945962"/>
            <a:ext cx="1037163" cy="76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39564" y="3130269"/>
            <a:ext cx="1037163" cy="76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>
            <a:hlinkClick action="ppaction://hlinksldjump" r:id="rId12"/>
          </p:cNvPr>
          <p:cNvSpPr/>
          <p:nvPr/>
        </p:nvSpPr>
        <p:spPr>
          <a:xfrm>
            <a:off x="6534390" y="1845869"/>
            <a:ext cx="604997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3">
            <a:hlinkClick action="ppaction://hlinksldjump" r:id="rId13"/>
          </p:cNvPr>
          <p:cNvSpPr/>
          <p:nvPr/>
        </p:nvSpPr>
        <p:spPr>
          <a:xfrm>
            <a:off x="6838315" y="4107972"/>
            <a:ext cx="601172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24990" y="2954440"/>
            <a:ext cx="791832" cy="841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>
            <a:hlinkClick action="ppaction://hlinksldjump" r:id="rId15"/>
          </p:cNvPr>
          <p:cNvSpPr/>
          <p:nvPr/>
        </p:nvSpPr>
        <p:spPr>
          <a:xfrm>
            <a:off x="998598" y="1189798"/>
            <a:ext cx="877539" cy="84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>
            <a:hlinkClick action="ppaction://hlinksldjump" r:id="rId16"/>
          </p:cNvPr>
          <p:cNvSpPr/>
          <p:nvPr/>
        </p:nvSpPr>
        <p:spPr>
          <a:xfrm>
            <a:off x="998598" y="3091542"/>
            <a:ext cx="750812" cy="84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>
            <a:hlinkClick action="ppaction://hlinksldjump" r:id="rId17"/>
          </p:cNvPr>
          <p:cNvSpPr/>
          <p:nvPr/>
        </p:nvSpPr>
        <p:spPr>
          <a:xfrm>
            <a:off x="4262938" y="623110"/>
            <a:ext cx="573206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>
            <a:hlinkClick action="ppaction://hlinksldjump" r:id="rId18"/>
          </p:cNvPr>
          <p:cNvSpPr/>
          <p:nvPr/>
        </p:nvSpPr>
        <p:spPr>
          <a:xfrm>
            <a:off x="3200909" y="3730051"/>
            <a:ext cx="620110" cy="782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>
            <a:hlinkClick action="ppaction://hlinksldjump" r:id="rId19"/>
          </p:cNvPr>
          <p:cNvSpPr/>
          <p:nvPr/>
        </p:nvSpPr>
        <p:spPr>
          <a:xfrm>
            <a:off x="4254751" y="5480176"/>
            <a:ext cx="620110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>
            <a:hlinkClick action="ppaction://hlinksldjump" r:id="rId20"/>
          </p:cNvPr>
          <p:cNvSpPr/>
          <p:nvPr/>
        </p:nvSpPr>
        <p:spPr>
          <a:xfrm>
            <a:off x="5022412" y="2908419"/>
            <a:ext cx="662479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>
            <a:hlinkClick action="ppaction://hlinksldjump" r:id="rId21"/>
          </p:cNvPr>
          <p:cNvSpPr/>
          <p:nvPr/>
        </p:nvSpPr>
        <p:spPr>
          <a:xfrm>
            <a:off x="9138747" y="1845869"/>
            <a:ext cx="609600" cy="789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3">
            <a:hlinkClick action="ppaction://hlinksldjump" r:id="rId22"/>
          </p:cNvPr>
          <p:cNvSpPr/>
          <p:nvPr/>
        </p:nvSpPr>
        <p:spPr>
          <a:xfrm>
            <a:off x="9138747" y="4945962"/>
            <a:ext cx="609600" cy="769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>
            <a:hlinkClick action="ppaction://hlinksldjump" r:id="rId23"/>
          </p:cNvPr>
          <p:cNvSpPr/>
          <p:nvPr/>
        </p:nvSpPr>
        <p:spPr>
          <a:xfrm>
            <a:off x="10125676" y="3141034"/>
            <a:ext cx="632701" cy="769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75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705852" y="649705"/>
            <a:ext cx="10780295" cy="1299411"/>
          </a:xfrm>
          <a:prstGeom prst="rect">
            <a:avLst/>
          </a:prstGeom>
          <a:solidFill>
            <a:srgbClr val="2625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/>
          <p:nvPr/>
        </p:nvSpPr>
        <p:spPr>
          <a:xfrm>
            <a:off x="705851" y="2117558"/>
            <a:ext cx="5390148" cy="4090737"/>
          </a:xfrm>
          <a:prstGeom prst="rect">
            <a:avLst/>
          </a:prstGeom>
          <a:solidFill>
            <a:srgbClr val="11144D">
              <a:alpha val="81960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1106905" y="3343095"/>
            <a:ext cx="4572000" cy="2624469"/>
          </a:xfrm>
          <a:prstGeom prst="rect">
            <a:avLst/>
          </a:prstGeom>
          <a:solidFill>
            <a:srgbClr val="1C1E57">
              <a:alpha val="80000"/>
            </a:srgbClr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6384757" y="2165685"/>
            <a:ext cx="5101389" cy="126331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6384758" y="4908885"/>
            <a:ext cx="5101388" cy="1289230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367451" y="697721"/>
            <a:ext cx="1145807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SINGLE PROPORTION</a:t>
            </a:r>
            <a:endParaRPr/>
          </a:p>
        </p:txBody>
      </p:sp>
      <p:sp>
        <p:nvSpPr>
          <p:cNvPr id="324" name="Google Shape;324;p22"/>
          <p:cNvSpPr txBox="1"/>
          <p:nvPr/>
        </p:nvSpPr>
        <p:spPr>
          <a:xfrm>
            <a:off x="1054389" y="2285462"/>
            <a:ext cx="498107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CLAIM: PENN STATE UNIVERSITY CLAIMS THAT 75% OF FIFA PLAYES PREFER THEIR RIGHT FOOT</a:t>
            </a: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326" name="Google Shape;326;p22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2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22"/>
          <p:cNvSpPr txBox="1"/>
          <p:nvPr/>
        </p:nvSpPr>
        <p:spPr>
          <a:xfrm>
            <a:off x="993871" y="6333499"/>
            <a:ext cx="1792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481		DHRITI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5213685" y="1428182"/>
            <a:ext cx="2342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ASSUMPTION</a:t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>
            <a:off x="6384757" y="3531268"/>
            <a:ext cx="5101389" cy="126331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6516053" y="2470615"/>
            <a:ext cx="47672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1. THE SAMPLE IS A FAIR REPRESENTATION OF THE POPULATION.</a:t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6587180" y="3936403"/>
            <a:ext cx="40470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2. ITEMS ARE DICHOTOMOUS</a:t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6587180" y="5050037"/>
            <a:ext cx="42051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3. SAMPLE ITEMS ARE INDEPENDENT</a:t>
            </a:r>
            <a:endParaRPr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2560" y="3470119"/>
            <a:ext cx="2904910" cy="24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3400925" y="3936403"/>
            <a:ext cx="1406013" cy="56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24.8%</a:t>
            </a:r>
            <a:endParaRPr b="1"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/>
          <p:nvPr/>
        </p:nvSpPr>
        <p:spPr>
          <a:xfrm>
            <a:off x="987160" y="2283586"/>
            <a:ext cx="6954252" cy="3684078"/>
          </a:xfrm>
          <a:prstGeom prst="rect">
            <a:avLst/>
          </a:prstGeom>
          <a:solidFill>
            <a:srgbClr val="1412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8221580" y="1069806"/>
            <a:ext cx="2671010" cy="4572270"/>
          </a:xfrm>
          <a:prstGeom prst="rect">
            <a:avLst/>
          </a:prstGeom>
          <a:solidFill>
            <a:srgbClr val="24283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3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344" name="Google Shape;344;p23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3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3"/>
          <p:cNvSpPr/>
          <p:nvPr/>
        </p:nvSpPr>
        <p:spPr>
          <a:xfrm>
            <a:off x="994040" y="1069806"/>
            <a:ext cx="6950815" cy="1224195"/>
          </a:xfrm>
          <a:prstGeom prst="rect">
            <a:avLst/>
          </a:prstGeom>
          <a:solidFill>
            <a:srgbClr val="2222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3"/>
          <p:cNvSpPr txBox="1"/>
          <p:nvPr/>
        </p:nvSpPr>
        <p:spPr>
          <a:xfrm>
            <a:off x="1535277" y="2620181"/>
            <a:ext cx="22156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 : p</a:t>
            </a:r>
            <a:r>
              <a:rPr baseline="-25000"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baseline="30000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=0.75</a:t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5559390" y="2620181"/>
            <a:ext cx="20393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 : p</a:t>
            </a: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≠ 0.75 </a:t>
            </a:r>
            <a:endParaRPr sz="2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4182635" y="2584427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v/s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940089" y="1084911"/>
            <a:ext cx="72411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HYPOTHETHICAL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POPULATION  PROPORTION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3783152" y="1863927"/>
            <a:ext cx="2037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CHI-SQUARED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990603" y="3355940"/>
            <a:ext cx="6950815" cy="926835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990597" y="4298039"/>
            <a:ext cx="6950815" cy="515300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981778" y="4815211"/>
            <a:ext cx="6950815" cy="581342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3520420" y="4328564"/>
            <a:ext cx="2090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p-value =</a:t>
            </a:r>
            <a:r>
              <a:rPr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 0.2248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1054389" y="3355941"/>
            <a:ext cx="29323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PROP OF FIFA PLAYERS WHO PREFER THEIR RIGHT FOOT IS 0.75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5046969" y="3309020"/>
            <a:ext cx="29323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PROP OF FIFA PLAYERS WHO PREFER THEIR RIGHT FOOT IS 0.75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1423347" y="4916996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ACCEPT H</a:t>
            </a:r>
            <a:r>
              <a:rPr b="1" baseline="-2500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5642020" y="4879028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REJECT H</a:t>
            </a:r>
            <a:r>
              <a:rPr b="1" lang="en-US" sz="14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983717" y="5396553"/>
            <a:ext cx="6950815" cy="586374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2696945" y="5527932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FFC9"/>
                </a:solidFill>
                <a:latin typeface="Barlow"/>
                <a:ea typeface="Barlow"/>
                <a:cs typeface="Barlow"/>
                <a:sym typeface="Barlow"/>
              </a:rPr>
              <a:t>LEVEL OF SIGNIFICANCE= 0.05</a:t>
            </a:r>
            <a:endParaRPr/>
          </a:p>
        </p:txBody>
      </p:sp>
      <p:sp>
        <p:nvSpPr>
          <p:cNvPr id="362" name="Google Shape;362;p23"/>
          <p:cNvSpPr txBox="1"/>
          <p:nvPr/>
        </p:nvSpPr>
        <p:spPr>
          <a:xfrm>
            <a:off x="8279374" y="1883230"/>
            <a:ext cx="2613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INTERPRETATION</a:t>
            </a:r>
            <a:endParaRPr b="1" sz="24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8308934" y="2620914"/>
            <a:ext cx="2496301" cy="2957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 OF FIFA PLAYERS WHO PREFER THEIR RIGHT FOOT IS 0.75 AT 5 % LEVEL OF SIGNIFICANCE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17" y="143302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>
            <a:hlinkClick action="ppaction://hlinksldjump" r:id="rId6"/>
          </p:cNvPr>
          <p:cNvSpPr/>
          <p:nvPr/>
        </p:nvSpPr>
        <p:spPr>
          <a:xfrm>
            <a:off x="0" y="0"/>
            <a:ext cx="940089" cy="816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993871" y="6333499"/>
            <a:ext cx="1792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481		DHRITI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4"/>
          <p:cNvPicPr preferRelativeResize="0"/>
          <p:nvPr/>
        </p:nvPicPr>
        <p:blipFill rotWithShape="1">
          <a:blip r:embed="rId3">
            <a:alphaModFix/>
          </a:blip>
          <a:srcRect b="10843" l="10313" r="9373" t="8843"/>
          <a:stretch/>
        </p:blipFill>
        <p:spPr>
          <a:xfrm>
            <a:off x="-2976" y="0"/>
            <a:ext cx="121979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/>
          <p:nvPr/>
        </p:nvSpPr>
        <p:spPr>
          <a:xfrm>
            <a:off x="6071044" y="322892"/>
            <a:ext cx="5600700" cy="5721463"/>
          </a:xfrm>
          <a:prstGeom prst="rect">
            <a:avLst/>
          </a:prstGeom>
          <a:solidFill>
            <a:srgbClr val="2C2D36">
              <a:alpha val="91764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4"/>
          <p:cNvPicPr preferRelativeResize="0"/>
          <p:nvPr/>
        </p:nvPicPr>
        <p:blipFill rotWithShape="1">
          <a:blip r:embed="rId4">
            <a:alphaModFix/>
          </a:blip>
          <a:srcRect b="0" l="23948" r="15413" t="0"/>
          <a:stretch/>
        </p:blipFill>
        <p:spPr>
          <a:xfrm>
            <a:off x="6096000" y="419491"/>
            <a:ext cx="5600700" cy="558125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/>
          <p:nvPr/>
        </p:nvSpPr>
        <p:spPr>
          <a:xfrm>
            <a:off x="661743" y="4098086"/>
            <a:ext cx="5334000" cy="1982873"/>
          </a:xfrm>
          <a:prstGeom prst="rect">
            <a:avLst/>
          </a:prstGeom>
          <a:solidFill>
            <a:srgbClr val="141247">
              <a:alpha val="95686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666006" y="331886"/>
            <a:ext cx="5334000" cy="3766202"/>
          </a:xfrm>
          <a:prstGeom prst="rect">
            <a:avLst/>
          </a:prstGeom>
          <a:solidFill>
            <a:srgbClr val="252633">
              <a:alpha val="89803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1209405" y="1212913"/>
            <a:ext cx="4344144" cy="2553537"/>
          </a:xfrm>
          <a:prstGeom prst="rect">
            <a:avLst/>
          </a:prstGeom>
          <a:solidFill>
            <a:srgbClr val="484C5C">
              <a:alpha val="8588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6482923" y="1736592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AGE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6124783" y="2060051"/>
            <a:ext cx="11865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STRENGTH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6641087" y="2261968"/>
            <a:ext cx="8723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HEIGHT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6880697" y="2518252"/>
            <a:ext cx="9172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WEIGHT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6758394" y="2728938"/>
            <a:ext cx="12250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PENALTIES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7391012" y="2975720"/>
            <a:ext cx="7986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VISION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894190" y="3198438"/>
            <a:ext cx="15937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BALL CONTROL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7564441" y="3456125"/>
            <a:ext cx="1180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DRIBBLING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5" name="Google Shape;385;p24"/>
          <p:cNvSpPr txBox="1"/>
          <p:nvPr/>
        </p:nvSpPr>
        <p:spPr>
          <a:xfrm>
            <a:off x="7855418" y="3667938"/>
            <a:ext cx="106792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BALANCE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p24"/>
          <p:cNvSpPr txBox="1"/>
          <p:nvPr/>
        </p:nvSpPr>
        <p:spPr>
          <a:xfrm>
            <a:off x="8310595" y="3908739"/>
            <a:ext cx="8915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AGILITY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7801743" y="4163136"/>
            <a:ext cx="1611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ACCELERATION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8174764" y="4389842"/>
            <a:ext cx="15298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SPRINTSPEED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9" name="Google Shape;389;p24"/>
          <p:cNvSpPr txBox="1"/>
          <p:nvPr/>
        </p:nvSpPr>
        <p:spPr>
          <a:xfrm>
            <a:off x="8657388" y="4620175"/>
            <a:ext cx="1241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REACTIONS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9220213" y="4862757"/>
            <a:ext cx="9236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OVERAL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9175981" y="5087183"/>
            <a:ext cx="1268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POTENTIAL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9231081" y="5347705"/>
            <a:ext cx="13692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AGGRESSION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9743382" y="5555855"/>
            <a:ext cx="10118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STAMINA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11212072" y="5492918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-1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1272564" y="3536992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11294240" y="1858472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 rot="-5400000">
            <a:off x="6802554" y="1389192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AGE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 rot="-5400000">
            <a:off x="6761152" y="1082175"/>
            <a:ext cx="11865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STRENGTH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 rot="-5400000">
            <a:off x="7153097" y="1228464"/>
            <a:ext cx="8723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HEIGHT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 rot="-5400000">
            <a:off x="7337784" y="1274691"/>
            <a:ext cx="9172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WEIGHT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 rot="-5400000">
            <a:off x="7425133" y="1066350"/>
            <a:ext cx="12250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PENALTIES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 rot="-5400000">
            <a:off x="7845444" y="1313417"/>
            <a:ext cx="7986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VISION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3" name="Google Shape;403;p24"/>
          <p:cNvSpPr txBox="1"/>
          <p:nvPr/>
        </p:nvSpPr>
        <p:spPr>
          <a:xfrm rot="-5400000">
            <a:off x="7709346" y="894652"/>
            <a:ext cx="15937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BALL CONTROL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 rot="-5400000">
            <a:off x="8158984" y="1084140"/>
            <a:ext cx="1180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DRIBBLING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 rot="-5400000">
            <a:off x="8448769" y="1134040"/>
            <a:ext cx="106792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BALANCE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 rot="-5400000">
            <a:off x="9013465" y="1262986"/>
            <a:ext cx="8915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AGILITY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 rot="-5400000">
            <a:off x="8422739" y="918147"/>
            <a:ext cx="1611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ACCELERATION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8" name="Google Shape;408;p24"/>
          <p:cNvSpPr txBox="1"/>
          <p:nvPr/>
        </p:nvSpPr>
        <p:spPr>
          <a:xfrm rot="-5400000">
            <a:off x="8902489" y="924251"/>
            <a:ext cx="15298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SPRINTSPEED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 rot="-5400000">
            <a:off x="9277763" y="1074364"/>
            <a:ext cx="1241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REACTIONS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 rot="-5400000">
            <a:off x="9675258" y="1234088"/>
            <a:ext cx="9236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OVERAL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 rot="-5400000">
            <a:off x="9741732" y="1046778"/>
            <a:ext cx="1268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POTENTIAL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2" name="Google Shape;412;p24"/>
          <p:cNvSpPr txBox="1"/>
          <p:nvPr/>
        </p:nvSpPr>
        <p:spPr>
          <a:xfrm rot="-5400000">
            <a:off x="9928911" y="1009668"/>
            <a:ext cx="13692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AGGRESSION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3" name="Google Shape;413;p24"/>
          <p:cNvSpPr txBox="1"/>
          <p:nvPr/>
        </p:nvSpPr>
        <p:spPr>
          <a:xfrm rot="-5400000">
            <a:off x="10388204" y="1217909"/>
            <a:ext cx="10118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STAMINA</a:t>
            </a:r>
            <a:endParaRPr sz="16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4" name="Google Shape;414;p24"/>
          <p:cNvSpPr txBox="1"/>
          <p:nvPr/>
        </p:nvSpPr>
        <p:spPr>
          <a:xfrm>
            <a:off x="1381469" y="1318384"/>
            <a:ext cx="3914062" cy="2336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WE PERFORMED CLUSTER ANALYSIS TO  KARL PEARSON’S CORRELATION MATRIX TO OBTAIN THE SIGNIFICANT RESULTS QUICKER.</a:t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671471" y="331885"/>
            <a:ext cx="5334000" cy="549392"/>
          </a:xfrm>
          <a:prstGeom prst="rect">
            <a:avLst/>
          </a:prstGeom>
          <a:solidFill>
            <a:srgbClr val="7E42F9">
              <a:alpha val="5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KARL PEARSON’S CORRELATION MATRIX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6" name="Google Shape;416;p24"/>
          <p:cNvCxnSpPr/>
          <p:nvPr/>
        </p:nvCxnSpPr>
        <p:spPr>
          <a:xfrm>
            <a:off x="2382585" y="4389842"/>
            <a:ext cx="0" cy="152312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4"/>
          <p:cNvCxnSpPr/>
          <p:nvPr/>
        </p:nvCxnSpPr>
        <p:spPr>
          <a:xfrm>
            <a:off x="4265976" y="4328121"/>
            <a:ext cx="0" cy="150456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24"/>
          <p:cNvCxnSpPr/>
          <p:nvPr/>
        </p:nvCxnSpPr>
        <p:spPr>
          <a:xfrm rot="10800000">
            <a:off x="1026312" y="5087183"/>
            <a:ext cx="46240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9" name="Google Shape;419;p24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420" name="Google Shape;420;p24"/>
            <p:cNvPicPr preferRelativeResize="0"/>
            <p:nvPr/>
          </p:nvPicPr>
          <p:blipFill rotWithShape="1">
            <a:blip r:embed="rId5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24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2" name="Google Shape;42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17" y="143302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4">
            <a:hlinkClick action="ppaction://hlinksldjump" r:id="rId7"/>
          </p:cNvPr>
          <p:cNvSpPr/>
          <p:nvPr/>
        </p:nvSpPr>
        <p:spPr>
          <a:xfrm>
            <a:off x="-8441" y="0"/>
            <a:ext cx="893344" cy="881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793674" y="4618136"/>
            <a:ext cx="16232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Vision v/s Ball control 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792435" y="5340892"/>
            <a:ext cx="1434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Reaction v/s Vision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2407542" y="5368088"/>
            <a:ext cx="18485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Sprint Speed v/s Stamina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4241814" y="4614942"/>
            <a:ext cx="17972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Ball Control v/s Reaction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4302951" y="5359026"/>
            <a:ext cx="17427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Strength v/s Aggression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2440085" y="4617045"/>
            <a:ext cx="1878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Dribbling v/s  Acceleration</a:t>
            </a:r>
            <a:endParaRPr sz="1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993871" y="6333499"/>
            <a:ext cx="1792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481		DHRITI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5"/>
          <p:cNvPicPr preferRelativeResize="0"/>
          <p:nvPr/>
        </p:nvPicPr>
        <p:blipFill rotWithShape="1">
          <a:blip r:embed="rId3">
            <a:alphaModFix/>
          </a:blip>
          <a:srcRect b="12432" l="14802" r="6308" t="8497"/>
          <a:stretch/>
        </p:blipFill>
        <p:spPr>
          <a:xfrm>
            <a:off x="0" y="1"/>
            <a:ext cx="1217012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5"/>
          <p:cNvSpPr/>
          <p:nvPr/>
        </p:nvSpPr>
        <p:spPr>
          <a:xfrm>
            <a:off x="1143554" y="757989"/>
            <a:ext cx="9883014" cy="5342021"/>
          </a:xfrm>
          <a:prstGeom prst="rect">
            <a:avLst/>
          </a:prstGeom>
          <a:solidFill>
            <a:srgbClr val="131143">
              <a:alpha val="8588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25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438" name="Google Shape;438;p25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25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0" name="Google Shape;440;p25"/>
          <p:cNvPicPr preferRelativeResize="0"/>
          <p:nvPr/>
        </p:nvPicPr>
        <p:blipFill rotWithShape="1">
          <a:blip r:embed="rId5">
            <a:alphaModFix/>
          </a:blip>
          <a:srcRect b="4513" l="0" r="0" t="4688"/>
          <a:stretch/>
        </p:blipFill>
        <p:spPr>
          <a:xfrm>
            <a:off x="1299259" y="1542747"/>
            <a:ext cx="6706675" cy="377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639" y="1984707"/>
            <a:ext cx="2588034" cy="276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"/>
          <p:cNvSpPr/>
          <p:nvPr/>
        </p:nvSpPr>
        <p:spPr>
          <a:xfrm>
            <a:off x="8729664" y="2924175"/>
            <a:ext cx="667524" cy="121444"/>
          </a:xfrm>
          <a:prstGeom prst="rect">
            <a:avLst/>
          </a:prstGeom>
          <a:solidFill>
            <a:srgbClr val="7030A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/>
          <p:nvPr/>
        </p:nvSpPr>
        <p:spPr>
          <a:xfrm rot="5400000">
            <a:off x="9341229" y="2746772"/>
            <a:ext cx="233362" cy="121444"/>
          </a:xfrm>
          <a:prstGeom prst="rect">
            <a:avLst/>
          </a:prstGeom>
          <a:solidFill>
            <a:srgbClr val="7030A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25"/>
          <p:cNvCxnSpPr>
            <a:stCxn id="442" idx="1"/>
          </p:cNvCxnSpPr>
          <p:nvPr/>
        </p:nvCxnSpPr>
        <p:spPr>
          <a:xfrm flipH="1" rot="10800000">
            <a:off x="8729664" y="2978897"/>
            <a:ext cx="667500" cy="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5" name="Google Shape;445;p25"/>
          <p:cNvCxnSpPr/>
          <p:nvPr/>
        </p:nvCxnSpPr>
        <p:spPr>
          <a:xfrm>
            <a:off x="9455656" y="2690813"/>
            <a:ext cx="0" cy="2333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6" name="Google Shape;446;p25"/>
          <p:cNvSpPr txBox="1"/>
          <p:nvPr/>
        </p:nvSpPr>
        <p:spPr>
          <a:xfrm>
            <a:off x="3966538" y="1001141"/>
            <a:ext cx="4839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check for Relationship based on Preferred Foot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5"/>
          <p:cNvSpPr txBox="1"/>
          <p:nvPr/>
        </p:nvSpPr>
        <p:spPr>
          <a:xfrm>
            <a:off x="971927" y="6292334"/>
            <a:ext cx="16193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483        Amaan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6"/>
          <p:cNvPicPr preferRelativeResize="0"/>
          <p:nvPr/>
        </p:nvPicPr>
        <p:blipFill rotWithShape="1">
          <a:blip r:embed="rId3">
            <a:alphaModFix/>
          </a:blip>
          <a:srcRect b="12432" l="14802" r="6308" t="8497"/>
          <a:stretch/>
        </p:blipFill>
        <p:spPr>
          <a:xfrm>
            <a:off x="0" y="1"/>
            <a:ext cx="1217012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6"/>
          <p:cNvSpPr/>
          <p:nvPr/>
        </p:nvSpPr>
        <p:spPr>
          <a:xfrm>
            <a:off x="1143554" y="757989"/>
            <a:ext cx="9883014" cy="5342021"/>
          </a:xfrm>
          <a:prstGeom prst="rect">
            <a:avLst/>
          </a:prstGeom>
          <a:solidFill>
            <a:srgbClr val="131143">
              <a:alpha val="8588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6">
            <a:hlinkClick action="ppaction://hlinksldjump" r:id="rId4"/>
          </p:cNvPr>
          <p:cNvSpPr/>
          <p:nvPr/>
        </p:nvSpPr>
        <p:spPr>
          <a:xfrm>
            <a:off x="9164320" y="4785360"/>
            <a:ext cx="3027680" cy="207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26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456" name="Google Shape;456;p26"/>
            <p:cNvPicPr preferRelativeResize="0"/>
            <p:nvPr/>
          </p:nvPicPr>
          <p:blipFill rotWithShape="1">
            <a:blip r:embed="rId5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6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8" name="Google Shape;45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17" y="143302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6">
            <a:hlinkClick action="ppaction://hlinksldjump" r:id="rId7"/>
          </p:cNvPr>
          <p:cNvSpPr/>
          <p:nvPr/>
        </p:nvSpPr>
        <p:spPr>
          <a:xfrm>
            <a:off x="-21878" y="0"/>
            <a:ext cx="892522" cy="8554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26"/>
          <p:cNvPicPr preferRelativeResize="0"/>
          <p:nvPr/>
        </p:nvPicPr>
        <p:blipFill rotWithShape="1">
          <a:blip r:embed="rId8">
            <a:alphaModFix/>
          </a:blip>
          <a:srcRect b="4686" l="413" r="0" t="3645"/>
          <a:stretch/>
        </p:blipFill>
        <p:spPr>
          <a:xfrm>
            <a:off x="1231808" y="1616688"/>
            <a:ext cx="6443771" cy="362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90126" y="1948581"/>
            <a:ext cx="2588034" cy="276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6"/>
          <p:cNvSpPr/>
          <p:nvPr/>
        </p:nvSpPr>
        <p:spPr>
          <a:xfrm>
            <a:off x="9223756" y="2667000"/>
            <a:ext cx="104775" cy="68262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6"/>
          <p:cNvSpPr/>
          <p:nvPr/>
        </p:nvSpPr>
        <p:spPr>
          <a:xfrm rot="-5400000">
            <a:off x="9111933" y="3349625"/>
            <a:ext cx="104775" cy="1047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26"/>
          <p:cNvCxnSpPr/>
          <p:nvPr/>
        </p:nvCxnSpPr>
        <p:spPr>
          <a:xfrm>
            <a:off x="9074150" y="3409950"/>
            <a:ext cx="1496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5" name="Google Shape;465;p26"/>
          <p:cNvCxnSpPr>
            <a:stCxn id="462" idx="0"/>
            <a:endCxn id="462" idx="2"/>
          </p:cNvCxnSpPr>
          <p:nvPr/>
        </p:nvCxnSpPr>
        <p:spPr>
          <a:xfrm>
            <a:off x="9276144" y="2667000"/>
            <a:ext cx="0" cy="68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6" name="Google Shape;466;p26"/>
          <p:cNvSpPr txBox="1"/>
          <p:nvPr/>
        </p:nvSpPr>
        <p:spPr>
          <a:xfrm>
            <a:off x="3966538" y="1001141"/>
            <a:ext cx="4839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check for Relationship based on Preferred Foot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971927" y="6292334"/>
            <a:ext cx="16193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483        Amaan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7"/>
          <p:cNvPicPr preferRelativeResize="0"/>
          <p:nvPr/>
        </p:nvPicPr>
        <p:blipFill rotWithShape="1">
          <a:blip r:embed="rId3">
            <a:alphaModFix/>
          </a:blip>
          <a:srcRect b="8248" l="6709" r="5271" t="3735"/>
          <a:stretch/>
        </p:blipFill>
        <p:spPr>
          <a:xfrm>
            <a:off x="0" y="-1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7"/>
          <p:cNvSpPr/>
          <p:nvPr/>
        </p:nvSpPr>
        <p:spPr>
          <a:xfrm>
            <a:off x="1143554" y="757989"/>
            <a:ext cx="9883014" cy="5342021"/>
          </a:xfrm>
          <a:prstGeom prst="rect">
            <a:avLst/>
          </a:prstGeom>
          <a:solidFill>
            <a:srgbClr val="131143">
              <a:alpha val="8588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27"/>
          <p:cNvPicPr preferRelativeResize="0"/>
          <p:nvPr/>
        </p:nvPicPr>
        <p:blipFill rotWithShape="1">
          <a:blip r:embed="rId4">
            <a:alphaModFix/>
          </a:blip>
          <a:srcRect b="4384" l="413" r="-388" t="3647"/>
          <a:stretch/>
        </p:blipFill>
        <p:spPr>
          <a:xfrm>
            <a:off x="2020300" y="1521862"/>
            <a:ext cx="7934667" cy="4463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27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476" name="Google Shape;476;p27"/>
            <p:cNvPicPr preferRelativeResize="0"/>
            <p:nvPr/>
          </p:nvPicPr>
          <p:blipFill rotWithShape="1">
            <a:blip r:embed="rId5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27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7"/>
          <p:cNvSpPr txBox="1"/>
          <p:nvPr/>
        </p:nvSpPr>
        <p:spPr>
          <a:xfrm>
            <a:off x="5035645" y="861558"/>
            <a:ext cx="1774012" cy="369332"/>
          </a:xfrm>
          <a:prstGeom prst="rect">
            <a:avLst/>
          </a:prstGeom>
          <a:solidFill>
            <a:srgbClr val="2C2D36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Height V/s Vision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9" name="Google Shape;479;p27"/>
          <p:cNvSpPr txBox="1"/>
          <p:nvPr/>
        </p:nvSpPr>
        <p:spPr>
          <a:xfrm>
            <a:off x="994610" y="6286226"/>
            <a:ext cx="1571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461         Adith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8"/>
          <p:cNvPicPr preferRelativeResize="0"/>
          <p:nvPr/>
        </p:nvPicPr>
        <p:blipFill rotWithShape="1">
          <a:blip r:embed="rId3">
            <a:alphaModFix/>
          </a:blip>
          <a:srcRect b="8248" l="6709" r="5271" t="3735"/>
          <a:stretch/>
        </p:blipFill>
        <p:spPr>
          <a:xfrm>
            <a:off x="0" y="3347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8">
            <a:hlinkClick action="ppaction://hlinksldjump" r:id="rId4"/>
          </p:cNvPr>
          <p:cNvSpPr/>
          <p:nvPr/>
        </p:nvSpPr>
        <p:spPr>
          <a:xfrm>
            <a:off x="9631680" y="4937760"/>
            <a:ext cx="256032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28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487" name="Google Shape;487;p28"/>
            <p:cNvPicPr preferRelativeResize="0"/>
            <p:nvPr/>
          </p:nvPicPr>
          <p:blipFill rotWithShape="1">
            <a:blip r:embed="rId5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28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28"/>
          <p:cNvSpPr/>
          <p:nvPr/>
        </p:nvSpPr>
        <p:spPr>
          <a:xfrm>
            <a:off x="1154493" y="753979"/>
            <a:ext cx="9883014" cy="5342021"/>
          </a:xfrm>
          <a:prstGeom prst="rect">
            <a:avLst/>
          </a:prstGeom>
          <a:solidFill>
            <a:srgbClr val="131143">
              <a:alpha val="85882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28"/>
          <p:cNvPicPr preferRelativeResize="0"/>
          <p:nvPr/>
        </p:nvPicPr>
        <p:blipFill rotWithShape="1">
          <a:blip r:embed="rId6">
            <a:alphaModFix/>
          </a:blip>
          <a:srcRect b="4341" l="0" r="145" t="4167"/>
          <a:stretch/>
        </p:blipFill>
        <p:spPr>
          <a:xfrm>
            <a:off x="2088808" y="1475743"/>
            <a:ext cx="8014384" cy="450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17" y="143302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8">
            <a:hlinkClick action="ppaction://hlinksldjump" r:id="rId8"/>
          </p:cNvPr>
          <p:cNvSpPr/>
          <p:nvPr/>
        </p:nvSpPr>
        <p:spPr>
          <a:xfrm>
            <a:off x="-129854" y="-68092"/>
            <a:ext cx="994610" cy="943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8"/>
          <p:cNvSpPr txBox="1"/>
          <p:nvPr/>
        </p:nvSpPr>
        <p:spPr>
          <a:xfrm>
            <a:off x="5035645" y="915761"/>
            <a:ext cx="2120709" cy="369332"/>
          </a:xfrm>
          <a:prstGeom prst="rect">
            <a:avLst/>
          </a:prstGeom>
          <a:solidFill>
            <a:srgbClr val="2C2D36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Strength V/s Balance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4" name="Google Shape;494;p28"/>
          <p:cNvSpPr txBox="1"/>
          <p:nvPr/>
        </p:nvSpPr>
        <p:spPr>
          <a:xfrm>
            <a:off x="994610" y="6286226"/>
            <a:ext cx="1571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461         Adith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9"/>
          <p:cNvPicPr preferRelativeResize="0"/>
          <p:nvPr/>
        </p:nvPicPr>
        <p:blipFill rotWithShape="1">
          <a:blip r:embed="rId3">
            <a:alphaModFix/>
          </a:blip>
          <a:srcRect b="25556" l="12735" r="7631" t="20741"/>
          <a:stretch/>
        </p:blipFill>
        <p:spPr>
          <a:xfrm>
            <a:off x="342900" y="327980"/>
            <a:ext cx="11190452" cy="6301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29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501" name="Google Shape;501;p29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29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3" name="Google Shape;50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17" y="143302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9">
            <a:hlinkClick action="ppaction://hlinksldjump" r:id="rId6"/>
          </p:cNvPr>
          <p:cNvSpPr/>
          <p:nvPr/>
        </p:nvSpPr>
        <p:spPr>
          <a:xfrm>
            <a:off x="-86938" y="0"/>
            <a:ext cx="1081548" cy="825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994610" y="6286226"/>
            <a:ext cx="1571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461         Adith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0"/>
          <p:cNvPicPr preferRelativeResize="0"/>
          <p:nvPr/>
        </p:nvPicPr>
        <p:blipFill rotWithShape="1">
          <a:blip r:embed="rId3">
            <a:alphaModFix/>
          </a:blip>
          <a:srcRect b="8248" l="6709" r="5271" t="3735"/>
          <a:stretch/>
        </p:blipFill>
        <p:spPr>
          <a:xfrm>
            <a:off x="0" y="-6178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0"/>
          <p:cNvSpPr/>
          <p:nvPr/>
        </p:nvSpPr>
        <p:spPr>
          <a:xfrm>
            <a:off x="723901" y="673769"/>
            <a:ext cx="10664590" cy="5422232"/>
          </a:xfrm>
          <a:prstGeom prst="rect">
            <a:avLst/>
          </a:prstGeom>
          <a:solidFill>
            <a:srgbClr val="202E7F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837179" y="761999"/>
            <a:ext cx="10412067" cy="5230899"/>
          </a:xfrm>
          <a:prstGeom prst="rect">
            <a:avLst/>
          </a:prstGeom>
          <a:solidFill>
            <a:srgbClr val="242A4B">
              <a:alpha val="7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3940842" y="690313"/>
            <a:ext cx="3431508" cy="641445"/>
          </a:xfrm>
          <a:prstGeom prst="rect">
            <a:avLst/>
          </a:prstGeom>
          <a:solidFill>
            <a:srgbClr val="7F41F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Match Summary </a:t>
            </a:r>
            <a:endParaRPr/>
          </a:p>
        </p:txBody>
      </p:sp>
      <p:sp>
        <p:nvSpPr>
          <p:cNvPr id="514" name="Google Shape;514;p30"/>
          <p:cNvSpPr txBox="1"/>
          <p:nvPr/>
        </p:nvSpPr>
        <p:spPr>
          <a:xfrm>
            <a:off x="1276658" y="1829848"/>
            <a:ext cx="95331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1. Stamina, Reaction, Vision, Ball control, Balance of height and weight are the key attributes in FIFA Players.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2. The average height of the players turned out to be lesser than 181.7 cm 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3. 75%  of the FIFA players prefer to use their right foot.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4. Variance of Avg Height of Players is greater than 30.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5. There is an unusual negative linear relationship between Height and Vision. 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15" name="Google Shape;5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70" y="183794"/>
            <a:ext cx="550468" cy="52111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>
            <a:hlinkClick action="ppaction://hlinksldjump" r:id="rId5"/>
          </p:cNvPr>
          <p:cNvSpPr/>
          <p:nvPr/>
        </p:nvSpPr>
        <p:spPr>
          <a:xfrm>
            <a:off x="19934" y="-43099"/>
            <a:ext cx="1081548" cy="825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 amt="70000"/>
          </a:blip>
          <a:srcRect b="8064" l="4702" r="4738" t="67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2456598" y="1337481"/>
            <a:ext cx="7560860" cy="3889612"/>
          </a:xfrm>
          <a:prstGeom prst="rect">
            <a:avLst/>
          </a:prstGeom>
          <a:solidFill>
            <a:srgbClr val="202E7F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2852381" y="696036"/>
            <a:ext cx="6782937" cy="641445"/>
          </a:xfrm>
          <a:prstGeom prst="rect">
            <a:avLst/>
          </a:prstGeom>
          <a:solidFill>
            <a:srgbClr val="7F41F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2852381" y="5227093"/>
            <a:ext cx="6782937" cy="409432"/>
          </a:xfrm>
          <a:prstGeom prst="rect">
            <a:avLst/>
          </a:prstGeom>
          <a:solidFill>
            <a:srgbClr val="10103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3971499" y="2565779"/>
            <a:ext cx="4585647" cy="127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INTRODUCTION</a:t>
            </a:r>
            <a:endParaRPr b="1" sz="4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4940491" y="668741"/>
            <a:ext cx="2593074" cy="641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OBJECTIVES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2704531" y="1848135"/>
            <a:ext cx="67829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1. TO UNDERSTAND THE DIFFERENT ATTRIBUTES OF A FIFA PLAYER.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2741700" y="2858415"/>
            <a:ext cx="79035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2. CHECK FOR PATTERNS IN DATA FOR DIFFERENT        ATTRIBUTES THAT  ARE PRESENT IN A FIFA PLAYER 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2741700" y="3908436"/>
            <a:ext cx="62460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3. TO TEST FOR CLAIMS ABOUT FIFA PLAYERS.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2704531" y="1844803"/>
            <a:ext cx="56268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1. TEST FOR SINGLE POPULATION MEAN.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2704531" y="2258760"/>
            <a:ext cx="62905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2. TEST FOR SINGLE POPULATION VARIANCE.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2741700" y="3336481"/>
            <a:ext cx="59490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4. KARL PEARSON’S CORRELATION MATRIX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2778093" y="3719128"/>
            <a:ext cx="73849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5. VISUALISATING USING SCATTER PLOTS AND HISTOGRAM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2741700" y="2819404"/>
            <a:ext cx="35766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3. EXACT BINOMIAL TEST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2778093" y="4423142"/>
            <a:ext cx="38395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6. FACETED SCATTERPLOT</a:t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7691232" y="305310"/>
            <a:ext cx="2593074" cy="641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2681004" y="708483"/>
            <a:ext cx="7147085" cy="641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METHODS USED FOR DATA ANALYSIS</a:t>
            </a:r>
            <a:endParaRPr b="1" sz="3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5035176" y="659229"/>
            <a:ext cx="2593074" cy="641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SOFTWARE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10017458" y="94675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2741700" y="1862829"/>
            <a:ext cx="19479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AutoNum type="arabicPeriod"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AutoNum type="arabicPeriod"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TABLEAU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2596126" y="4675703"/>
            <a:ext cx="52469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*DATA WAS OBTAINED FROM </a:t>
            </a: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KAGGLE</a:t>
            </a:r>
            <a:endParaRPr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4" name="Google Shape;154;p14"/>
          <p:cNvGrpSpPr/>
          <p:nvPr/>
        </p:nvGrpSpPr>
        <p:grpSpPr>
          <a:xfrm>
            <a:off x="532262" y="6161964"/>
            <a:ext cx="2409349" cy="409432"/>
            <a:chOff x="532262" y="6161964"/>
            <a:chExt cx="2409349" cy="409432"/>
          </a:xfrm>
        </p:grpSpPr>
        <p:pic>
          <p:nvPicPr>
            <p:cNvPr id="155" name="Google Shape;155;p14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4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4"/>
          <p:cNvSpPr txBox="1"/>
          <p:nvPr/>
        </p:nvSpPr>
        <p:spPr>
          <a:xfrm>
            <a:off x="1164077" y="6183436"/>
            <a:ext cx="176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501    SHARWARI</a:t>
            </a:r>
            <a:endParaRPr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95934" y="206477"/>
            <a:ext cx="2141548" cy="5430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52" y="102329"/>
            <a:ext cx="588275" cy="5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>
            <a:hlinkClick action="ppaction://hlinksldjump" r:id="rId6"/>
          </p:cNvPr>
          <p:cNvSpPr/>
          <p:nvPr/>
        </p:nvSpPr>
        <p:spPr>
          <a:xfrm>
            <a:off x="32952" y="0"/>
            <a:ext cx="812361" cy="708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6" y="1674"/>
            <a:ext cx="12194976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/>
          <p:nvPr/>
        </p:nvSpPr>
        <p:spPr>
          <a:xfrm>
            <a:off x="3488601" y="673769"/>
            <a:ext cx="7899889" cy="5422232"/>
          </a:xfrm>
          <a:prstGeom prst="rect">
            <a:avLst/>
          </a:prstGeom>
          <a:solidFill>
            <a:srgbClr val="202E7F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697273" y="673769"/>
            <a:ext cx="2767822" cy="5422232"/>
          </a:xfrm>
          <a:prstGeom prst="rect">
            <a:avLst/>
          </a:prstGeom>
          <a:solidFill>
            <a:srgbClr val="242A4B">
              <a:alpha val="7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673767" y="673769"/>
            <a:ext cx="2767821" cy="641445"/>
          </a:xfrm>
          <a:prstGeom prst="rect">
            <a:avLst/>
          </a:prstGeom>
          <a:solidFill>
            <a:srgbClr val="7F41F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DEMOGRAPHICS</a:t>
            </a:r>
            <a:endParaRPr b="1" sz="2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042932" y="2563960"/>
            <a:ext cx="207650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HEIGHT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OF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FIFA PLAYERS</a:t>
            </a:r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307672" y="6272284"/>
            <a:ext cx="2409349" cy="409432"/>
            <a:chOff x="532262" y="6161964"/>
            <a:chExt cx="2409349" cy="409432"/>
          </a:xfrm>
        </p:grpSpPr>
        <p:pic>
          <p:nvPicPr>
            <p:cNvPr id="171" name="Google Shape;171;p15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5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5"/>
          <p:cNvSpPr txBox="1"/>
          <p:nvPr/>
        </p:nvSpPr>
        <p:spPr>
          <a:xfrm>
            <a:off x="913320" y="6292334"/>
            <a:ext cx="1691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473         ONKAR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5">
            <a:alphaModFix/>
          </a:blip>
          <a:srcRect b="5356" l="790" r="0" t="0"/>
          <a:stretch/>
        </p:blipFill>
        <p:spPr>
          <a:xfrm>
            <a:off x="3693989" y="959946"/>
            <a:ext cx="7489112" cy="484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6" y="1674"/>
            <a:ext cx="12194976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/>
          <p:nvPr/>
        </p:nvSpPr>
        <p:spPr>
          <a:xfrm>
            <a:off x="3488601" y="673769"/>
            <a:ext cx="7899889" cy="5422232"/>
          </a:xfrm>
          <a:prstGeom prst="rect">
            <a:avLst/>
          </a:prstGeom>
          <a:solidFill>
            <a:srgbClr val="202E7F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697273" y="673769"/>
            <a:ext cx="2767822" cy="5422232"/>
          </a:xfrm>
          <a:prstGeom prst="rect">
            <a:avLst/>
          </a:prstGeom>
          <a:solidFill>
            <a:srgbClr val="242A4B">
              <a:alpha val="7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673767" y="673769"/>
            <a:ext cx="2767821" cy="641445"/>
          </a:xfrm>
          <a:prstGeom prst="rect">
            <a:avLst/>
          </a:prstGeom>
          <a:solidFill>
            <a:srgbClr val="7F41F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DEMOGRAPHICS</a:t>
            </a:r>
            <a:endParaRPr b="1" sz="2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1019425" y="2476842"/>
            <a:ext cx="207650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AGE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OF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FIFA PLAYERS</a:t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325785" y="6250452"/>
            <a:ext cx="2409349" cy="409432"/>
            <a:chOff x="532262" y="6161964"/>
            <a:chExt cx="2409349" cy="409432"/>
          </a:xfrm>
        </p:grpSpPr>
        <p:pic>
          <p:nvPicPr>
            <p:cNvPr id="185" name="Google Shape;185;p16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6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7" name="Google Shape;187;p16"/>
          <p:cNvPicPr preferRelativeResize="0"/>
          <p:nvPr/>
        </p:nvPicPr>
        <p:blipFill rotWithShape="1">
          <a:blip r:embed="rId5">
            <a:alphaModFix/>
          </a:blip>
          <a:srcRect b="6460" l="1459" r="10728" t="0"/>
          <a:stretch/>
        </p:blipFill>
        <p:spPr>
          <a:xfrm>
            <a:off x="3763740" y="1061883"/>
            <a:ext cx="7256510" cy="468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/>
        </p:nvSpPr>
        <p:spPr>
          <a:xfrm>
            <a:off x="913320" y="6292334"/>
            <a:ext cx="1691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473         ONKAR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6" y="1674"/>
            <a:ext cx="12194976" cy="68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/>
          <p:nvPr/>
        </p:nvSpPr>
        <p:spPr>
          <a:xfrm>
            <a:off x="3488601" y="657727"/>
            <a:ext cx="7899889" cy="5422232"/>
          </a:xfrm>
          <a:prstGeom prst="rect">
            <a:avLst/>
          </a:prstGeom>
          <a:solidFill>
            <a:srgbClr val="202E7F">
              <a:alpha val="6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97273" y="657727"/>
            <a:ext cx="2767822" cy="5422232"/>
          </a:xfrm>
          <a:prstGeom prst="rect">
            <a:avLst/>
          </a:prstGeom>
          <a:solidFill>
            <a:srgbClr val="242A4B">
              <a:alpha val="7372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673767" y="657727"/>
            <a:ext cx="2767821" cy="641445"/>
          </a:xfrm>
          <a:prstGeom prst="rect">
            <a:avLst/>
          </a:prstGeom>
          <a:solidFill>
            <a:srgbClr val="7F41F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DEMOGRAPHICS</a:t>
            </a:r>
            <a:endParaRPr b="1" sz="2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042932" y="2547918"/>
            <a:ext cx="207650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WEIGHT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OF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FIFA PLAYERS</a:t>
            </a:r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>
            <a:off x="325270" y="6219937"/>
            <a:ext cx="2409349" cy="409432"/>
            <a:chOff x="532262" y="6161964"/>
            <a:chExt cx="2409349" cy="409432"/>
          </a:xfrm>
        </p:grpSpPr>
        <p:pic>
          <p:nvPicPr>
            <p:cNvPr id="199" name="Google Shape;199;p17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7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17"/>
          <p:cNvPicPr preferRelativeResize="0"/>
          <p:nvPr/>
        </p:nvPicPr>
        <p:blipFill rotWithShape="1">
          <a:blip r:embed="rId5">
            <a:alphaModFix/>
          </a:blip>
          <a:srcRect b="6421" l="1260" r="4202" t="0"/>
          <a:stretch/>
        </p:blipFill>
        <p:spPr>
          <a:xfrm>
            <a:off x="3673988" y="978449"/>
            <a:ext cx="7475080" cy="47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56" y="117572"/>
            <a:ext cx="570586" cy="54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>
            <a:hlinkClick action="ppaction://hlinksldjump" r:id="rId7"/>
          </p:cNvPr>
          <p:cNvSpPr/>
          <p:nvPr/>
        </p:nvSpPr>
        <p:spPr>
          <a:xfrm>
            <a:off x="-129743" y="-43036"/>
            <a:ext cx="1012208" cy="861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913320" y="6292334"/>
            <a:ext cx="1691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473         ONKAR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>
            <a:off x="705852" y="649705"/>
            <a:ext cx="10780295" cy="1299411"/>
          </a:xfrm>
          <a:prstGeom prst="rect">
            <a:avLst/>
          </a:prstGeom>
          <a:solidFill>
            <a:srgbClr val="2625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705851" y="2117558"/>
            <a:ext cx="5390148" cy="4090737"/>
          </a:xfrm>
          <a:prstGeom prst="rect">
            <a:avLst/>
          </a:prstGeom>
          <a:solidFill>
            <a:srgbClr val="11144D">
              <a:alpha val="81960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1106905" y="3343095"/>
            <a:ext cx="4572000" cy="2624469"/>
          </a:xfrm>
          <a:prstGeom prst="rect">
            <a:avLst/>
          </a:prstGeom>
          <a:solidFill>
            <a:srgbClr val="1C1E57">
              <a:alpha val="80000"/>
            </a:srgbClr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6384758" y="2165684"/>
            <a:ext cx="2454442" cy="1957137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6384758" y="4339389"/>
            <a:ext cx="2454443" cy="185872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9031704" y="2194047"/>
            <a:ext cx="2454443" cy="195713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9031704" y="4337525"/>
            <a:ext cx="2454443" cy="185872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565483" y="649241"/>
            <a:ext cx="110610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SINGLE POPULATION MEAN</a:t>
            </a:r>
            <a:endParaRPr/>
          </a:p>
        </p:txBody>
      </p:sp>
      <p:sp>
        <p:nvSpPr>
          <p:cNvPr id="218" name="Google Shape;218;p18"/>
          <p:cNvSpPr txBox="1"/>
          <p:nvPr/>
        </p:nvSpPr>
        <p:spPr>
          <a:xfrm>
            <a:off x="993871" y="2215211"/>
            <a:ext cx="498107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FOOTBALL OBSERVATORY CLAIMS: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b="1" lang="en-US" sz="2000" u="sng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HEIGHT</a:t>
            </a:r>
            <a:r>
              <a:rPr b="1" lang="en-US" sz="2000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 OF A FIFA PLAYER ON AN AVERAGE IS 181.7 CM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6689558" y="2518611"/>
            <a:ext cx="23421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1. DEPENDENT VARIABLE IS CONTINOUS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9127960" y="4605168"/>
            <a:ext cx="238225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4. DEPENDENT VARIABLE DOES NOT CONTAIN ANY OUTLIER</a:t>
            </a:r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6456947" y="4432295"/>
            <a:ext cx="241033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3. DEPENDENT VARIABLE ‘HEIGHT’ COMES FROM A NORMAL POPULATION.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9144000" y="2522870"/>
            <a:ext cx="2454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2. OBSERVATIONS ARE INDEPENDENT IN NATURE.</a:t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 b="4607" l="0" r="4270" t="7202"/>
          <a:stretch/>
        </p:blipFill>
        <p:spPr>
          <a:xfrm>
            <a:off x="1116707" y="3389667"/>
            <a:ext cx="4618346" cy="256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 rotWithShape="1">
          <a:blip r:embed="rId5">
            <a:alphaModFix/>
          </a:blip>
          <a:srcRect b="16464" l="19658" r="14540" t="12390"/>
          <a:stretch/>
        </p:blipFill>
        <p:spPr>
          <a:xfrm>
            <a:off x="1128742" y="3407835"/>
            <a:ext cx="4618344" cy="2573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8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226" name="Google Shape;226;p18"/>
            <p:cNvPicPr preferRelativeResize="0"/>
            <p:nvPr/>
          </p:nvPicPr>
          <p:blipFill rotWithShape="1">
            <a:blip r:embed="rId6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8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8"/>
          <p:cNvSpPr txBox="1"/>
          <p:nvPr/>
        </p:nvSpPr>
        <p:spPr>
          <a:xfrm>
            <a:off x="993871" y="6333499"/>
            <a:ext cx="1747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482		INSHA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-2430379" y="302644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5213685" y="1428182"/>
            <a:ext cx="2342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ASSUMPTION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/>
          <p:nvPr/>
        </p:nvSpPr>
        <p:spPr>
          <a:xfrm>
            <a:off x="990603" y="2008271"/>
            <a:ext cx="6954252" cy="3633805"/>
          </a:xfrm>
          <a:prstGeom prst="rect">
            <a:avLst/>
          </a:prstGeom>
          <a:solidFill>
            <a:srgbClr val="1412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8221580" y="1069806"/>
            <a:ext cx="2671010" cy="4572270"/>
          </a:xfrm>
          <a:prstGeom prst="rect">
            <a:avLst/>
          </a:prstGeom>
          <a:solidFill>
            <a:srgbClr val="24283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9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239" name="Google Shape;239;p19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9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9"/>
          <p:cNvSpPr/>
          <p:nvPr/>
        </p:nvSpPr>
        <p:spPr>
          <a:xfrm>
            <a:off x="994040" y="1069806"/>
            <a:ext cx="6950815" cy="1224195"/>
          </a:xfrm>
          <a:prstGeom prst="rect">
            <a:avLst/>
          </a:prstGeom>
          <a:solidFill>
            <a:srgbClr val="2222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993871" y="6333499"/>
            <a:ext cx="1747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482		INSHA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482684" y="2427071"/>
            <a:ext cx="20377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baseline="-25000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=181.7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5506797" y="2427071"/>
            <a:ext cx="18517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μ≠</a:t>
            </a: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181.7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4130042" y="2391317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v/s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891519" y="1229533"/>
            <a:ext cx="73134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SINGLE POPULATION MEAN</a:t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3986751" y="1863624"/>
            <a:ext cx="9585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T-TEST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990603" y="3230654"/>
            <a:ext cx="6950815" cy="679504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993871" y="3910158"/>
            <a:ext cx="6950815" cy="586374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990603" y="4430263"/>
            <a:ext cx="6950815" cy="581342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520421" y="3940683"/>
            <a:ext cx="2101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FFC9"/>
                </a:solidFill>
                <a:latin typeface="Barlow"/>
                <a:ea typeface="Barlow"/>
                <a:cs typeface="Barlow"/>
                <a:sym typeface="Barlow"/>
              </a:rPr>
              <a:t>p-value &lt; 2.2e-16</a:t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1105921" y="3235594"/>
            <a:ext cx="29323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AVG HEIGHT OF FIFA PLAYERS IS 181.7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009051" y="3235594"/>
            <a:ext cx="29323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AVG HEIGHT OF FIFA PLAYERS IS  NOT 181.7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456236" y="4532048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REJECT H</a:t>
            </a:r>
            <a:r>
              <a:rPr b="1" baseline="-2500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5674909" y="4494080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ACCEPT H</a:t>
            </a:r>
            <a:r>
              <a:rPr b="1" baseline="-2500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990597" y="5054534"/>
            <a:ext cx="6950815" cy="586374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2703825" y="5163277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FFC9"/>
                </a:solidFill>
                <a:latin typeface="Barlow"/>
                <a:ea typeface="Barlow"/>
                <a:cs typeface="Barlow"/>
                <a:sym typeface="Barlow"/>
              </a:rPr>
              <a:t>LEVEL OF SIGNIFICANCE= 0.05</a:t>
            </a:r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8239060" y="1229533"/>
            <a:ext cx="2613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INTERPRETATION</a:t>
            </a:r>
            <a:endParaRPr b="1" sz="24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8239463" y="1807980"/>
            <a:ext cx="2496301" cy="4204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FOOTBALL OBSERVATORY CLAIM’S THE AVERAGE HEIGHT OF FIFA PLAYER ON AN AVERAGE IS 181.7 CM IS NOT TRUE AT 5 % LEVEL OF SIGNIFICANCE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864" y="219941"/>
            <a:ext cx="442736" cy="41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9">
            <a:hlinkClick action="ppaction://hlinksldjump" r:id="rId6"/>
          </p:cNvPr>
          <p:cNvSpPr/>
          <p:nvPr/>
        </p:nvSpPr>
        <p:spPr>
          <a:xfrm>
            <a:off x="24088" y="6216"/>
            <a:ext cx="867431" cy="844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705852" y="649705"/>
            <a:ext cx="10780295" cy="1299411"/>
          </a:xfrm>
          <a:prstGeom prst="rect">
            <a:avLst/>
          </a:prstGeom>
          <a:solidFill>
            <a:srgbClr val="2625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705851" y="2117558"/>
            <a:ext cx="5390148" cy="4090737"/>
          </a:xfrm>
          <a:prstGeom prst="rect">
            <a:avLst/>
          </a:prstGeom>
          <a:solidFill>
            <a:srgbClr val="11144D">
              <a:alpha val="81960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1106905" y="3343095"/>
            <a:ext cx="4572000" cy="2624469"/>
          </a:xfrm>
          <a:prstGeom prst="rect">
            <a:avLst/>
          </a:prstGeom>
          <a:solidFill>
            <a:srgbClr val="1C1E57">
              <a:alpha val="80000"/>
            </a:srgbClr>
          </a:solidFill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384757" y="2165684"/>
            <a:ext cx="5101389" cy="1957137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6384758" y="4339389"/>
            <a:ext cx="5101388" cy="1858726"/>
          </a:xfrm>
          <a:prstGeom prst="rect">
            <a:avLst/>
          </a:prstGeom>
          <a:solidFill>
            <a:srgbClr val="111349">
              <a:alpha val="95686"/>
            </a:srgbClr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367451" y="697721"/>
            <a:ext cx="1145807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SINGLE POPULATION VARIANCE</a:t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1052654" y="2361190"/>
            <a:ext cx="49810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EEB5"/>
                </a:solidFill>
                <a:latin typeface="Barlow"/>
                <a:ea typeface="Barlow"/>
                <a:cs typeface="Barlow"/>
                <a:sym typeface="Barlow"/>
              </a:rPr>
              <a:t>CLAIM: VARIANCE OF HEIGHT OF FIFA PLAYERS IS 30 </a:t>
            </a: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6587180" y="2887739"/>
            <a:ext cx="48989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1. DEPENDENT VARIABLE IS CONTINOUS</a:t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6587180" y="4908885"/>
            <a:ext cx="51013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2. DEPENDENT VARIABLE ‘HEIGHT’ COMES FROM A NORMAL POPULATION.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4">
            <a:alphaModFix/>
          </a:blip>
          <a:srcRect b="4607" l="0" r="4270" t="7202"/>
          <a:stretch/>
        </p:blipFill>
        <p:spPr>
          <a:xfrm>
            <a:off x="1060558" y="3363154"/>
            <a:ext cx="4618346" cy="2562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0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278" name="Google Shape;278;p20"/>
            <p:cNvPicPr preferRelativeResize="0"/>
            <p:nvPr/>
          </p:nvPicPr>
          <p:blipFill rotWithShape="1">
            <a:blip r:embed="rId5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0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0"/>
          <p:cNvSpPr txBox="1"/>
          <p:nvPr/>
        </p:nvSpPr>
        <p:spPr>
          <a:xfrm>
            <a:off x="5213685" y="1428182"/>
            <a:ext cx="2342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ASSUMPTION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1012856" y="6305781"/>
            <a:ext cx="1763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501    SHARWARI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990603" y="2008271"/>
            <a:ext cx="6954252" cy="3633805"/>
          </a:xfrm>
          <a:prstGeom prst="rect">
            <a:avLst/>
          </a:prstGeom>
          <a:solidFill>
            <a:srgbClr val="1412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8221580" y="1069806"/>
            <a:ext cx="2671010" cy="4572270"/>
          </a:xfrm>
          <a:prstGeom prst="rect">
            <a:avLst/>
          </a:prstGeom>
          <a:solidFill>
            <a:srgbClr val="24283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21"/>
          <p:cNvGrpSpPr/>
          <p:nvPr/>
        </p:nvGrpSpPr>
        <p:grpSpPr>
          <a:xfrm>
            <a:off x="367451" y="6305266"/>
            <a:ext cx="2409349" cy="409432"/>
            <a:chOff x="532262" y="6161964"/>
            <a:chExt cx="2409349" cy="409432"/>
          </a:xfrm>
        </p:grpSpPr>
        <p:pic>
          <p:nvPicPr>
            <p:cNvPr id="290" name="Google Shape;290;p21"/>
            <p:cNvPicPr preferRelativeResize="0"/>
            <p:nvPr/>
          </p:nvPicPr>
          <p:blipFill rotWithShape="1">
            <a:blip r:embed="rId4">
              <a:alphaModFix/>
            </a:blip>
            <a:srcRect b="5052" l="4366" r="78507" t="89771"/>
            <a:stretch/>
          </p:blipFill>
          <p:spPr>
            <a:xfrm>
              <a:off x="532262" y="6161964"/>
              <a:ext cx="2409349" cy="409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1"/>
            <p:cNvSpPr/>
            <p:nvPr/>
          </p:nvSpPr>
          <p:spPr>
            <a:xfrm>
              <a:off x="1219200" y="6223378"/>
              <a:ext cx="1090863" cy="238836"/>
            </a:xfrm>
            <a:prstGeom prst="rect">
              <a:avLst/>
            </a:prstGeom>
            <a:solidFill>
              <a:srgbClr val="1412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994040" y="1069806"/>
            <a:ext cx="6950815" cy="1224195"/>
          </a:xfrm>
          <a:prstGeom prst="rect">
            <a:avLst/>
          </a:prstGeom>
          <a:solidFill>
            <a:srgbClr val="2222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940089" y="6333622"/>
            <a:ext cx="18745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501	    SHARWARI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1482684" y="2427071"/>
            <a:ext cx="1954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𝜎</a:t>
            </a:r>
            <a:r>
              <a:rPr baseline="-25000"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baseline="30000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=30</a:t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5506797" y="2427071"/>
            <a:ext cx="18982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baseline="-25000"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US" sz="2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𝜎</a:t>
            </a:r>
            <a:r>
              <a:rPr b="1" baseline="30000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30</a:t>
            </a:r>
            <a:endParaRPr sz="2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4130042" y="2391317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v/s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940089" y="1084911"/>
            <a:ext cx="72411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TEST THE SIGNIFICANCE OF SINGLE POPULATION VARIANCE</a:t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3783152" y="1863927"/>
            <a:ext cx="2037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CHI-SQUARED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990603" y="3230654"/>
            <a:ext cx="6950815" cy="679504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990598" y="3910158"/>
            <a:ext cx="6950815" cy="515300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990603" y="4430263"/>
            <a:ext cx="6950815" cy="581342"/>
          </a:xfrm>
          <a:prstGeom prst="rect">
            <a:avLst/>
          </a:prstGeom>
          <a:solidFill>
            <a:srgbClr val="7E42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3520421" y="3940683"/>
            <a:ext cx="2101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FFC9"/>
                </a:solidFill>
                <a:latin typeface="Barlow"/>
                <a:ea typeface="Barlow"/>
                <a:cs typeface="Barlow"/>
                <a:sym typeface="Barlow"/>
              </a:rPr>
              <a:t>p-value &lt; 2.2e-16</a:t>
            </a:r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1105921" y="3235594"/>
            <a:ext cx="29323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VARIANCE OF HEIGHT OF FIFA PLAYERS IS 30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5009051" y="3235594"/>
            <a:ext cx="29323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VARIANCE OF HEIGHT OF FIFA PLAYERS IS  NOT 30</a:t>
            </a:r>
            <a:endParaRPr sz="18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1456236" y="4532048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REJECT H</a:t>
            </a:r>
            <a:r>
              <a:rPr b="1" baseline="-2500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674909" y="4494080"/>
            <a:ext cx="15155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ACCEPT H</a:t>
            </a:r>
            <a:r>
              <a:rPr b="1" baseline="-25000" lang="en-US" sz="20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b="1" sz="20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21"/>
          <p:cNvSpPr/>
          <p:nvPr/>
        </p:nvSpPr>
        <p:spPr>
          <a:xfrm>
            <a:off x="990597" y="5031898"/>
            <a:ext cx="6950815" cy="586374"/>
          </a:xfrm>
          <a:prstGeom prst="rect">
            <a:avLst/>
          </a:prstGeom>
          <a:solidFill>
            <a:srgbClr val="2D2DA5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2703825" y="5163277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FFC9"/>
                </a:solidFill>
                <a:latin typeface="Barlow"/>
                <a:ea typeface="Barlow"/>
                <a:cs typeface="Barlow"/>
                <a:sym typeface="Barlow"/>
              </a:rPr>
              <a:t>LEVEL OF SIGNIFICANCE= 0.05</a:t>
            </a:r>
            <a:endParaRPr/>
          </a:p>
        </p:txBody>
      </p:sp>
      <p:sp>
        <p:nvSpPr>
          <p:cNvPr id="309" name="Google Shape;309;p21"/>
          <p:cNvSpPr txBox="1"/>
          <p:nvPr/>
        </p:nvSpPr>
        <p:spPr>
          <a:xfrm>
            <a:off x="8279374" y="1883230"/>
            <a:ext cx="2613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INTERPRETATION</a:t>
            </a:r>
            <a:endParaRPr b="1" sz="24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8308934" y="2620914"/>
            <a:ext cx="2496301" cy="2957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 OF HEIGHT OF FIFA PLAYERS IS  GREATER THAN </a:t>
            </a:r>
            <a:r>
              <a:rPr lang="en-US" sz="18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30 </a:t>
            </a:r>
            <a:r>
              <a:rPr b="1" lang="en-US" sz="1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5 % LEVEL OF SIGNIFICANCE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749" y="143302"/>
            <a:ext cx="495404" cy="4689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>
            <a:hlinkClick action="ppaction://hlinksldjump" r:id="rId6"/>
          </p:cNvPr>
          <p:cNvSpPr/>
          <p:nvPr/>
        </p:nvSpPr>
        <p:spPr>
          <a:xfrm>
            <a:off x="0" y="0"/>
            <a:ext cx="1054389" cy="794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